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</p:sldIdLst>
  <p:sldSz cx="12192000" cy="6858000"/>
  <p:notesSz cx="6858000" cy="9144000"/>
  <p:defaultTextStyle>
    <a:defPPr>
      <a:defRPr lang="en-A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F707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>
        <p:scale>
          <a:sx n="75" d="100"/>
          <a:sy n="75" d="100"/>
        </p:scale>
        <p:origin x="1950" y="9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EBC0BD-F0E9-4B9D-8FF6-96E5FC34B7A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T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726CB5C-E0DB-4E98-8492-7BD39F6D456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AEF105-5BD0-466F-9246-B4BD7B9131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20106-D15A-4948-A5C2-90FAD70D9620}" type="datetimeFigureOut">
              <a:rPr lang="en-AT" smtClean="0"/>
              <a:t>08/05/2025</a:t>
            </a:fld>
            <a:endParaRPr lang="en-A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004D89-E087-4925-BE69-B518F1EB04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4573D8-EE1D-42B0-8D0A-8694888014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D9627-6CCF-42DA-A35F-18C8718730AB}" type="slidenum">
              <a:rPr lang="en-AT" smtClean="0"/>
              <a:t>‹#›</a:t>
            </a:fld>
            <a:endParaRPr lang="en-AT"/>
          </a:p>
        </p:txBody>
      </p:sp>
    </p:spTree>
    <p:extLst>
      <p:ext uri="{BB962C8B-B14F-4D97-AF65-F5344CB8AC3E}">
        <p14:creationId xmlns:p14="http://schemas.microsoft.com/office/powerpoint/2010/main" val="22250270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60C234-2A5A-4701-8D8E-DDF4E55A16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T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5E85506-B607-42AB-B379-170805BB356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5E227D-D2B5-43C7-9085-E902AB754D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20106-D15A-4948-A5C2-90FAD70D9620}" type="datetimeFigureOut">
              <a:rPr lang="en-AT" smtClean="0"/>
              <a:t>08/05/2025</a:t>
            </a:fld>
            <a:endParaRPr lang="en-A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51A6EF-514C-45B1-A3F9-2F8F15EFCD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C565FA-84FE-4147-9D8A-C8817E8757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D9627-6CCF-42DA-A35F-18C8718730AB}" type="slidenum">
              <a:rPr lang="en-AT" smtClean="0"/>
              <a:t>‹#›</a:t>
            </a:fld>
            <a:endParaRPr lang="en-AT"/>
          </a:p>
        </p:txBody>
      </p:sp>
    </p:spTree>
    <p:extLst>
      <p:ext uri="{BB962C8B-B14F-4D97-AF65-F5344CB8AC3E}">
        <p14:creationId xmlns:p14="http://schemas.microsoft.com/office/powerpoint/2010/main" val="40970436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D36CAB5-2AC9-4D87-98F2-ACAC88D9BEA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T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EA93EEB-36BF-426A-BFB3-13CEDC82C8E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35FC50-758A-4916-BEF1-AE707FB0D5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20106-D15A-4948-A5C2-90FAD70D9620}" type="datetimeFigureOut">
              <a:rPr lang="en-AT" smtClean="0"/>
              <a:t>08/05/2025</a:t>
            </a:fld>
            <a:endParaRPr lang="en-A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2A2C60-A108-4761-9250-EABD3034C6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FD1A20-7BC1-4F13-AB5F-7FBFE5B870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D9627-6CCF-42DA-A35F-18C8718730AB}" type="slidenum">
              <a:rPr lang="en-AT" smtClean="0"/>
              <a:t>‹#›</a:t>
            </a:fld>
            <a:endParaRPr lang="en-AT"/>
          </a:p>
        </p:txBody>
      </p:sp>
    </p:spTree>
    <p:extLst>
      <p:ext uri="{BB962C8B-B14F-4D97-AF65-F5344CB8AC3E}">
        <p14:creationId xmlns:p14="http://schemas.microsoft.com/office/powerpoint/2010/main" val="36513494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22EE36-F1DC-4085-B804-A183ADB54C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FB048A-12CC-4943-AEF4-EE1B701AD6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06891D-6BB2-4738-A612-2D9419374D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20106-D15A-4948-A5C2-90FAD70D9620}" type="datetimeFigureOut">
              <a:rPr lang="en-AT" smtClean="0"/>
              <a:t>08/05/2025</a:t>
            </a:fld>
            <a:endParaRPr lang="en-A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DF20AF-BAC0-448B-94DD-E7E889C21E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013D7A-10B6-4F73-A5CA-159794B26A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D9627-6CCF-42DA-A35F-18C8718730AB}" type="slidenum">
              <a:rPr lang="en-AT" smtClean="0"/>
              <a:t>‹#›</a:t>
            </a:fld>
            <a:endParaRPr lang="en-AT"/>
          </a:p>
        </p:txBody>
      </p:sp>
    </p:spTree>
    <p:extLst>
      <p:ext uri="{BB962C8B-B14F-4D97-AF65-F5344CB8AC3E}">
        <p14:creationId xmlns:p14="http://schemas.microsoft.com/office/powerpoint/2010/main" val="35357438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5A0F9D-2BAF-4E64-ADCC-1B4CDFFA4A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T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AF24AD9-BB68-4089-A8FD-9D3FAA583A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3CC546-54FA-4F79-9B2D-F985C81DC2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20106-D15A-4948-A5C2-90FAD70D9620}" type="datetimeFigureOut">
              <a:rPr lang="en-AT" smtClean="0"/>
              <a:t>08/05/2025</a:t>
            </a:fld>
            <a:endParaRPr lang="en-A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A2DC0D-5887-4498-B859-CAD6E6031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3ACE55-DB24-4F57-9559-C9617E6A3F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D9627-6CCF-42DA-A35F-18C8718730AB}" type="slidenum">
              <a:rPr lang="en-AT" smtClean="0"/>
              <a:t>‹#›</a:t>
            </a:fld>
            <a:endParaRPr lang="en-AT"/>
          </a:p>
        </p:txBody>
      </p:sp>
    </p:spTree>
    <p:extLst>
      <p:ext uri="{BB962C8B-B14F-4D97-AF65-F5344CB8AC3E}">
        <p14:creationId xmlns:p14="http://schemas.microsoft.com/office/powerpoint/2010/main" val="18560824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1ED598-ABD2-4905-AE07-A58BA12EE4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8B3511-C774-4DBB-A164-8F3A051ECFC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T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40039F9-6B87-445A-93D3-FEB1E5739CA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T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ECBC7AC-A231-4583-A9E2-B68D9CD035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20106-D15A-4948-A5C2-90FAD70D9620}" type="datetimeFigureOut">
              <a:rPr lang="en-AT" smtClean="0"/>
              <a:t>08/05/2025</a:t>
            </a:fld>
            <a:endParaRPr lang="en-AT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43DC23C-3206-4D7C-9EC8-0E937758D1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5A94E92-7955-45A4-BB17-E42B83D006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D9627-6CCF-42DA-A35F-18C8718730AB}" type="slidenum">
              <a:rPr lang="en-AT" smtClean="0"/>
              <a:t>‹#›</a:t>
            </a:fld>
            <a:endParaRPr lang="en-AT"/>
          </a:p>
        </p:txBody>
      </p:sp>
    </p:spTree>
    <p:extLst>
      <p:ext uri="{BB962C8B-B14F-4D97-AF65-F5344CB8AC3E}">
        <p14:creationId xmlns:p14="http://schemas.microsoft.com/office/powerpoint/2010/main" val="42739604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8F1380-400E-4075-86BD-7025DFC45B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T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A03F9AB-4583-4991-83F1-9FF27C46F0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3A2C3BD-DDF9-4A5E-A869-55CD7BD671E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T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258D536-6229-49C2-9297-DE2A4B40EE2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7A9C207-F470-4C05-9919-2E6F868FCD5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T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EB9D238-F2A8-4850-AD88-FAB1238457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20106-D15A-4948-A5C2-90FAD70D9620}" type="datetimeFigureOut">
              <a:rPr lang="en-AT" smtClean="0"/>
              <a:t>08/05/2025</a:t>
            </a:fld>
            <a:endParaRPr lang="en-AT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85E879A-39FB-4383-9AD2-A3874635C9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T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6D3B813-22D4-4B70-AA53-5F28A432B0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D9627-6CCF-42DA-A35F-18C8718730AB}" type="slidenum">
              <a:rPr lang="en-AT" smtClean="0"/>
              <a:t>‹#›</a:t>
            </a:fld>
            <a:endParaRPr lang="en-AT"/>
          </a:p>
        </p:txBody>
      </p:sp>
    </p:spTree>
    <p:extLst>
      <p:ext uri="{BB962C8B-B14F-4D97-AF65-F5344CB8AC3E}">
        <p14:creationId xmlns:p14="http://schemas.microsoft.com/office/powerpoint/2010/main" val="29097533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A9465B-EDCB-47C4-83B4-EF8F8A125C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T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2A18B47-CFE8-407D-9505-C8365349C8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20106-D15A-4948-A5C2-90FAD70D9620}" type="datetimeFigureOut">
              <a:rPr lang="en-AT" smtClean="0"/>
              <a:t>08/05/2025</a:t>
            </a:fld>
            <a:endParaRPr lang="en-AT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C70E05F-729D-4093-8B0E-2152FAB70C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T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252C034-B589-4556-BBAD-13A1DE5239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D9627-6CCF-42DA-A35F-18C8718730AB}" type="slidenum">
              <a:rPr lang="en-AT" smtClean="0"/>
              <a:t>‹#›</a:t>
            </a:fld>
            <a:endParaRPr lang="en-AT"/>
          </a:p>
        </p:txBody>
      </p:sp>
    </p:spTree>
    <p:extLst>
      <p:ext uri="{BB962C8B-B14F-4D97-AF65-F5344CB8AC3E}">
        <p14:creationId xmlns:p14="http://schemas.microsoft.com/office/powerpoint/2010/main" val="34625192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9B15AEF-DC23-487B-948B-79E81E43A3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20106-D15A-4948-A5C2-90FAD70D9620}" type="datetimeFigureOut">
              <a:rPr lang="en-AT" smtClean="0"/>
              <a:t>08/05/2025</a:t>
            </a:fld>
            <a:endParaRPr lang="en-AT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730F229-83E1-4EB2-9FC4-D395EABECE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T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387C7D-460F-44D4-9B53-B22BB8DC8D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D9627-6CCF-42DA-A35F-18C8718730AB}" type="slidenum">
              <a:rPr lang="en-AT" smtClean="0"/>
              <a:t>‹#›</a:t>
            </a:fld>
            <a:endParaRPr lang="en-AT"/>
          </a:p>
        </p:txBody>
      </p:sp>
    </p:spTree>
    <p:extLst>
      <p:ext uri="{BB962C8B-B14F-4D97-AF65-F5344CB8AC3E}">
        <p14:creationId xmlns:p14="http://schemas.microsoft.com/office/powerpoint/2010/main" val="13199817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7DDC09-455A-4845-9D48-FE3CBAE221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B349C5-76EB-4DCC-BA64-6F2C3997F6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T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C165944-DFF1-4D76-9E5A-848709C402D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24F68E1-099C-4516-83E1-7DF8ADF306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20106-D15A-4948-A5C2-90FAD70D9620}" type="datetimeFigureOut">
              <a:rPr lang="en-AT" smtClean="0"/>
              <a:t>08/05/2025</a:t>
            </a:fld>
            <a:endParaRPr lang="en-AT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4C4D5F8-5595-46C7-9CCD-C7408C5534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3CCFBAC-22A0-41E5-93D8-79BC1F363E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D9627-6CCF-42DA-A35F-18C8718730AB}" type="slidenum">
              <a:rPr lang="en-AT" smtClean="0"/>
              <a:t>‹#›</a:t>
            </a:fld>
            <a:endParaRPr lang="en-AT"/>
          </a:p>
        </p:txBody>
      </p:sp>
    </p:spTree>
    <p:extLst>
      <p:ext uri="{BB962C8B-B14F-4D97-AF65-F5344CB8AC3E}">
        <p14:creationId xmlns:p14="http://schemas.microsoft.com/office/powerpoint/2010/main" val="33102839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04A0AA-CBE9-45C2-849F-7852B6C485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T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C91C5E3-DC2A-4B6D-88D0-011A1C656DA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T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53283E8-7D2C-474B-B598-4234B8C507B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6ABFCB5-1053-415F-9BDE-C8BF013D08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20106-D15A-4948-A5C2-90FAD70D9620}" type="datetimeFigureOut">
              <a:rPr lang="en-AT" smtClean="0"/>
              <a:t>08/05/2025</a:t>
            </a:fld>
            <a:endParaRPr lang="en-AT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9E46990-10AE-4844-9731-B4987B4D67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20934CE-E26D-4D7C-85A4-74E92CD733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D9627-6CCF-42DA-A35F-18C8718730AB}" type="slidenum">
              <a:rPr lang="en-AT" smtClean="0"/>
              <a:t>‹#›</a:t>
            </a:fld>
            <a:endParaRPr lang="en-AT"/>
          </a:p>
        </p:txBody>
      </p:sp>
    </p:spTree>
    <p:extLst>
      <p:ext uri="{BB962C8B-B14F-4D97-AF65-F5344CB8AC3E}">
        <p14:creationId xmlns:p14="http://schemas.microsoft.com/office/powerpoint/2010/main" val="3205637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04ABB17-7F42-4C13-A432-EFED58F7FD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T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615FECE-F8CD-4ADA-A8F4-4A5633724F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E2E957-5B21-461A-ADB2-6B004DE3075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C20106-D15A-4948-A5C2-90FAD70D9620}" type="datetimeFigureOut">
              <a:rPr lang="en-AT" smtClean="0"/>
              <a:t>08/05/2025</a:t>
            </a:fld>
            <a:endParaRPr lang="en-A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3C4614-B982-4D2B-A0C5-2AD695542CD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FCEAC8-1B72-4EAF-AF4E-B7FE16A34C4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1D9627-6CCF-42DA-A35F-18C8718730AB}" type="slidenum">
              <a:rPr lang="en-AT" smtClean="0"/>
              <a:t>‹#›</a:t>
            </a:fld>
            <a:endParaRPr lang="en-AT"/>
          </a:p>
        </p:txBody>
      </p:sp>
    </p:spTree>
    <p:extLst>
      <p:ext uri="{BB962C8B-B14F-4D97-AF65-F5344CB8AC3E}">
        <p14:creationId xmlns:p14="http://schemas.microsoft.com/office/powerpoint/2010/main" val="36510329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A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9A2BAF83-BBE4-4C28-A741-4AE0CECF71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63" y="559863"/>
            <a:ext cx="10515600" cy="1325563"/>
          </a:xfrm>
        </p:spPr>
        <p:txBody>
          <a:bodyPr/>
          <a:lstStyle/>
          <a:p>
            <a:r>
              <a:rPr lang="en-US" b="1" dirty="0"/>
              <a:t>Best Junior Presentation</a:t>
            </a:r>
            <a:endParaRPr lang="en-AT" b="1" dirty="0"/>
          </a:p>
        </p:txBody>
      </p:sp>
      <p:sp>
        <p:nvSpPr>
          <p:cNvPr id="6" name="Hexagon 5">
            <a:extLst>
              <a:ext uri="{FF2B5EF4-FFF2-40B4-BE49-F238E27FC236}">
                <a16:creationId xmlns:a16="http://schemas.microsoft.com/office/drawing/2014/main" id="{9E942A07-C2B0-4645-80A1-5173E98E7C20}"/>
              </a:ext>
            </a:extLst>
          </p:cNvPr>
          <p:cNvSpPr/>
          <p:nvPr/>
        </p:nvSpPr>
        <p:spPr>
          <a:xfrm rot="16200000">
            <a:off x="9203404" y="370105"/>
            <a:ext cx="2819118" cy="2430274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T" dirty="0"/>
          </a:p>
        </p:txBody>
      </p:sp>
      <p:pic>
        <p:nvPicPr>
          <p:cNvPr id="8" name="Graphic 7">
            <a:extLst>
              <a:ext uri="{FF2B5EF4-FFF2-40B4-BE49-F238E27FC236}">
                <a16:creationId xmlns:a16="http://schemas.microsoft.com/office/drawing/2014/main" id="{FC737B5D-4E9A-4304-836A-808A25EFA1D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-74084" y="137583"/>
            <a:ext cx="3998384" cy="799677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686F9EF3-5DC7-45A6-80DE-5613FB074D6E}"/>
              </a:ext>
            </a:extLst>
          </p:cNvPr>
          <p:cNvSpPr txBox="1"/>
          <p:nvPr/>
        </p:nvSpPr>
        <p:spPr>
          <a:xfrm>
            <a:off x="4000500" y="308574"/>
            <a:ext cx="461318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0F7077"/>
                </a:solidFill>
              </a:rPr>
              <a:t>Austrian National Chapter</a:t>
            </a:r>
            <a:endParaRPr lang="en-AT" sz="3200" b="1" dirty="0">
              <a:solidFill>
                <a:srgbClr val="0F7077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10814D4-AE27-41D7-AF5E-093E04A9B595}"/>
              </a:ext>
            </a:extLst>
          </p:cNvPr>
          <p:cNvSpPr txBox="1"/>
          <p:nvPr/>
        </p:nvSpPr>
        <p:spPr>
          <a:xfrm>
            <a:off x="-67737" y="1649664"/>
            <a:ext cx="12513362" cy="55100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lvl="0" indent="-342900">
              <a:lnSpc>
                <a:spcPct val="107000"/>
              </a:lnSpc>
              <a:buSzPts val="1400"/>
              <a:buFont typeface="+mj-lt"/>
              <a:buAutoNum type="arabicParenR"/>
            </a:pPr>
            <a:r>
              <a:rPr lang="en-US" sz="1800" b="1" kern="0" dirty="0" err="1">
                <a:solidFill>
                  <a:srgbClr val="000000"/>
                </a:solidFill>
                <a:effectLst/>
                <a:latin typeface="Aptos Narrow"/>
                <a:ea typeface="Times New Roman" panose="02020603050405020304" pitchFamily="18" charset="0"/>
                <a:cs typeface="Times New Roman" panose="02020603050405020304" pitchFamily="18" charset="0"/>
              </a:rPr>
              <a:t>Kyojiro</a:t>
            </a:r>
            <a:r>
              <a:rPr lang="en-US" sz="1800" b="1" kern="0" dirty="0">
                <a:solidFill>
                  <a:srgbClr val="000000"/>
                </a:solidFill>
                <a:effectLst/>
                <a:latin typeface="Aptos Narrow"/>
                <a:ea typeface="Times New Roman" panose="02020603050405020304" pitchFamily="18" charset="0"/>
                <a:cs typeface="Times New Roman" panose="02020603050405020304" pitchFamily="18" charset="0"/>
              </a:rPr>
              <a:t> Ikeda</a:t>
            </a:r>
            <a:br>
              <a:rPr lang="en-US" sz="1800" kern="0" dirty="0">
                <a:solidFill>
                  <a:srgbClr val="000000"/>
                </a:solidFill>
                <a:effectLst/>
                <a:latin typeface="Aptos Narrow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800" kern="0" dirty="0">
                <a:solidFill>
                  <a:srgbClr val="000000"/>
                </a:solidFill>
                <a:effectLst/>
                <a:latin typeface="Aptos Narrow"/>
                <a:ea typeface="Times New Roman" panose="02020603050405020304" pitchFamily="18" charset="0"/>
                <a:cs typeface="Times New Roman" panose="02020603050405020304" pitchFamily="18" charset="0"/>
              </a:rPr>
              <a:t>3D-printer like manufacturing principle in a single cell</a:t>
            </a:r>
            <a:endParaRPr lang="en-AT" sz="1800" kern="100" dirty="0">
              <a:effectLst/>
              <a:latin typeface="Aptos"/>
              <a:ea typeface="Aptos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SzPts val="1400"/>
              <a:buFont typeface="+mj-lt"/>
              <a:buAutoNum type="arabicParenR"/>
            </a:pPr>
            <a:r>
              <a:rPr lang="en-US" sz="1800" b="1" kern="0" dirty="0">
                <a:solidFill>
                  <a:srgbClr val="000000"/>
                </a:solidFill>
                <a:effectLst/>
                <a:latin typeface="Aptos Narrow"/>
                <a:ea typeface="Times New Roman" panose="02020603050405020304" pitchFamily="18" charset="0"/>
                <a:cs typeface="Times New Roman" panose="02020603050405020304" pitchFamily="18" charset="0"/>
              </a:rPr>
              <a:t>Ekaterina </a:t>
            </a:r>
            <a:r>
              <a:rPr lang="en-US" sz="1800" b="1" kern="0" dirty="0" err="1">
                <a:solidFill>
                  <a:srgbClr val="000000"/>
                </a:solidFill>
                <a:effectLst/>
                <a:latin typeface="Aptos Narrow"/>
                <a:ea typeface="Times New Roman" panose="02020603050405020304" pitchFamily="18" charset="0"/>
                <a:cs typeface="Times New Roman" panose="02020603050405020304" pitchFamily="18" charset="0"/>
              </a:rPr>
              <a:t>Oleinik</a:t>
            </a:r>
            <a:br>
              <a:rPr lang="en-US" sz="1800" kern="0" dirty="0">
                <a:solidFill>
                  <a:srgbClr val="000000"/>
                </a:solidFill>
                <a:effectLst/>
                <a:latin typeface="Aptos Narrow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800" kern="0" dirty="0">
                <a:solidFill>
                  <a:srgbClr val="000000"/>
                </a:solidFill>
                <a:effectLst/>
                <a:latin typeface="Aptos Narrow"/>
                <a:ea typeface="Times New Roman" panose="02020603050405020304" pitchFamily="18" charset="0"/>
                <a:cs typeface="Times New Roman" panose="02020603050405020304" pitchFamily="18" charset="0"/>
              </a:rPr>
              <a:t>The Power of Motion: How Cyclic Loading Outperforms Static Loading in Tendon-tissue Engineering</a:t>
            </a:r>
            <a:endParaRPr lang="en-AT" sz="1800" kern="100" dirty="0">
              <a:effectLst/>
              <a:latin typeface="Aptos"/>
              <a:ea typeface="Aptos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SzPts val="1400"/>
              <a:buFont typeface="+mj-lt"/>
              <a:buAutoNum type="arabicParenR"/>
            </a:pPr>
            <a:r>
              <a:rPr lang="en-US" sz="1800" b="1" kern="0" dirty="0">
                <a:solidFill>
                  <a:srgbClr val="000000"/>
                </a:solidFill>
                <a:effectLst/>
                <a:latin typeface="Aptos Narrow"/>
                <a:ea typeface="Times New Roman" panose="02020603050405020304" pitchFamily="18" charset="0"/>
                <a:cs typeface="Times New Roman" panose="02020603050405020304" pitchFamily="18" charset="0"/>
              </a:rPr>
              <a:t>Magdalena Fuchs</a:t>
            </a:r>
            <a:br>
              <a:rPr lang="en-US" sz="1800" kern="0" dirty="0">
                <a:solidFill>
                  <a:srgbClr val="000000"/>
                </a:solidFill>
                <a:effectLst/>
                <a:latin typeface="Aptos Narrow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800" kern="0" dirty="0">
                <a:solidFill>
                  <a:srgbClr val="000000"/>
                </a:solidFill>
                <a:effectLst/>
                <a:latin typeface="Aptos Narrow"/>
                <a:ea typeface="Times New Roman" panose="02020603050405020304" pitchFamily="18" charset="0"/>
                <a:cs typeface="Times New Roman" panose="02020603050405020304" pitchFamily="18" charset="0"/>
              </a:rPr>
              <a:t>Tensile Testing of Collagen Fibrils from Equine Tendons with Different Levels of Advanced Glycation End Products</a:t>
            </a:r>
            <a:endParaRPr lang="en-AT" sz="1800" kern="100" dirty="0">
              <a:effectLst/>
              <a:latin typeface="Aptos"/>
              <a:ea typeface="Aptos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SzPts val="1400"/>
              <a:buFont typeface="+mj-lt"/>
              <a:buAutoNum type="arabicParenR"/>
            </a:pPr>
            <a:r>
              <a:rPr lang="en-US" sz="1800" b="1" kern="0" dirty="0">
                <a:solidFill>
                  <a:srgbClr val="000000"/>
                </a:solidFill>
                <a:effectLst/>
                <a:latin typeface="Aptos Narrow"/>
                <a:ea typeface="Times New Roman" panose="02020603050405020304" pitchFamily="18" charset="0"/>
                <a:cs typeface="Times New Roman" panose="02020603050405020304" pitchFamily="18" charset="0"/>
              </a:rPr>
              <a:t>Aleksandra </a:t>
            </a:r>
            <a:r>
              <a:rPr lang="en-US" sz="1800" b="1" kern="0" dirty="0" err="1">
                <a:solidFill>
                  <a:srgbClr val="000000"/>
                </a:solidFill>
                <a:effectLst/>
                <a:latin typeface="Aptos Narrow"/>
                <a:ea typeface="Times New Roman" panose="02020603050405020304" pitchFamily="18" charset="0"/>
                <a:cs typeface="Times New Roman" panose="02020603050405020304" pitchFamily="18" charset="0"/>
              </a:rPr>
              <a:t>Lebedeva</a:t>
            </a:r>
            <a:br>
              <a:rPr lang="en-US" sz="1800" kern="0" dirty="0">
                <a:solidFill>
                  <a:srgbClr val="000000"/>
                </a:solidFill>
                <a:effectLst/>
                <a:latin typeface="Aptos Narrow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800" kern="0" dirty="0">
                <a:solidFill>
                  <a:srgbClr val="000000"/>
                </a:solidFill>
                <a:effectLst/>
                <a:latin typeface="Aptos Narrow"/>
                <a:ea typeface="Times New Roman" panose="02020603050405020304" pitchFamily="18" charset="0"/>
                <a:cs typeface="Times New Roman" panose="02020603050405020304" pitchFamily="18" charset="0"/>
              </a:rPr>
              <a:t>Multimodal Analysis of Human Meniscus: Bridging AFM Micro-Indentation and Mass Spectrometry Imaging</a:t>
            </a:r>
            <a:endParaRPr lang="en-AT" sz="1800" kern="100" dirty="0">
              <a:effectLst/>
              <a:latin typeface="Aptos"/>
              <a:ea typeface="Aptos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SzPts val="1400"/>
              <a:buFont typeface="+mj-lt"/>
              <a:buAutoNum type="arabicParenR"/>
            </a:pPr>
            <a:r>
              <a:rPr lang="en-US" sz="1800" b="1" kern="0" dirty="0" err="1">
                <a:solidFill>
                  <a:srgbClr val="000000"/>
                </a:solidFill>
                <a:effectLst/>
                <a:latin typeface="Aptos Narrow"/>
                <a:ea typeface="Times New Roman" panose="02020603050405020304" pitchFamily="18" charset="0"/>
                <a:cs typeface="Times New Roman" panose="02020603050405020304" pitchFamily="18" charset="0"/>
              </a:rPr>
              <a:t>Seyyed</a:t>
            </a:r>
            <a:r>
              <a:rPr lang="en-US" sz="1800" b="1" kern="0" dirty="0">
                <a:solidFill>
                  <a:srgbClr val="000000"/>
                </a:solidFill>
                <a:effectLst/>
                <a:latin typeface="Aptos Narrow"/>
                <a:ea typeface="Times New Roman" panose="02020603050405020304" pitchFamily="18" charset="0"/>
                <a:cs typeface="Times New Roman" panose="02020603050405020304" pitchFamily="18" charset="0"/>
              </a:rPr>
              <a:t> Hossein </a:t>
            </a:r>
            <a:r>
              <a:rPr lang="en-US" sz="1800" b="1" kern="0" dirty="0" err="1">
                <a:solidFill>
                  <a:srgbClr val="000000"/>
                </a:solidFill>
                <a:effectLst/>
                <a:latin typeface="Aptos Narrow"/>
                <a:ea typeface="Times New Roman" panose="02020603050405020304" pitchFamily="18" charset="0"/>
                <a:cs typeface="Times New Roman" panose="02020603050405020304" pitchFamily="18" charset="0"/>
              </a:rPr>
              <a:t>Monsefi</a:t>
            </a:r>
            <a:r>
              <a:rPr lang="en-US" sz="1800" b="1" kern="0" dirty="0">
                <a:solidFill>
                  <a:srgbClr val="000000"/>
                </a:solidFill>
                <a:effectLst/>
                <a:latin typeface="Aptos Narrow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b="1" kern="0" dirty="0" err="1">
                <a:solidFill>
                  <a:srgbClr val="000000"/>
                </a:solidFill>
                <a:effectLst/>
                <a:latin typeface="Aptos Narrow"/>
                <a:ea typeface="Times New Roman" panose="02020603050405020304" pitchFamily="18" charset="0"/>
                <a:cs typeface="Times New Roman" panose="02020603050405020304" pitchFamily="18" charset="0"/>
              </a:rPr>
              <a:t>Estakhrposhti</a:t>
            </a:r>
            <a:br>
              <a:rPr lang="en-US" sz="1800" kern="0" dirty="0">
                <a:solidFill>
                  <a:srgbClr val="000000"/>
                </a:solidFill>
                <a:effectLst/>
                <a:latin typeface="Aptos Narrow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800" kern="0" dirty="0">
                <a:solidFill>
                  <a:srgbClr val="000000"/>
                </a:solidFill>
                <a:effectLst/>
                <a:latin typeface="Aptos Narrow"/>
                <a:ea typeface="Times New Roman" panose="02020603050405020304" pitchFamily="18" charset="0"/>
                <a:cs typeface="Times New Roman" panose="02020603050405020304" pitchFamily="18" charset="0"/>
              </a:rPr>
              <a:t>Oxygen Transport Modeling In Extracorporeal Membrane Oxygenators With Sinusoidal Fiber Morphology</a:t>
            </a:r>
            <a:endParaRPr lang="en-AT" sz="1800" kern="100" dirty="0">
              <a:effectLst/>
              <a:latin typeface="Aptos"/>
              <a:ea typeface="Aptos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SzPts val="1400"/>
              <a:buFont typeface="+mj-lt"/>
              <a:buAutoNum type="arabicParenR"/>
            </a:pPr>
            <a:r>
              <a:rPr lang="en-US" sz="1800" b="1" kern="0" dirty="0">
                <a:solidFill>
                  <a:srgbClr val="000000"/>
                </a:solidFill>
                <a:effectLst/>
                <a:latin typeface="Aptos Narrow"/>
                <a:ea typeface="Times New Roman" panose="02020603050405020304" pitchFamily="18" charset="0"/>
                <a:cs typeface="Times New Roman" panose="02020603050405020304" pitchFamily="18" charset="0"/>
              </a:rPr>
              <a:t>Mateus </a:t>
            </a:r>
            <a:r>
              <a:rPr lang="en-US" sz="1800" b="1" kern="0" dirty="0" err="1">
                <a:solidFill>
                  <a:srgbClr val="000000"/>
                </a:solidFill>
                <a:effectLst/>
                <a:latin typeface="Aptos Narrow"/>
                <a:ea typeface="Times New Roman" panose="02020603050405020304" pitchFamily="18" charset="0"/>
                <a:cs typeface="Times New Roman" panose="02020603050405020304" pitchFamily="18" charset="0"/>
              </a:rPr>
              <a:t>Enzenberg</a:t>
            </a:r>
            <a:br>
              <a:rPr lang="en-US" sz="1800" kern="0" dirty="0">
                <a:solidFill>
                  <a:srgbClr val="000000"/>
                </a:solidFill>
                <a:effectLst/>
                <a:latin typeface="Aptos Narrow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800" kern="0" dirty="0">
                <a:solidFill>
                  <a:srgbClr val="000000"/>
                </a:solidFill>
                <a:effectLst/>
                <a:latin typeface="Aptos Narrow"/>
                <a:ea typeface="Times New Roman" panose="02020603050405020304" pitchFamily="18" charset="0"/>
                <a:cs typeface="Times New Roman" panose="02020603050405020304" pitchFamily="18" charset="0"/>
              </a:rPr>
              <a:t>In vitro biomechanical evaluation of a strutted intradiscal spacer for lumbar discectomy</a:t>
            </a:r>
            <a:endParaRPr lang="en-AT" sz="1800" kern="100" dirty="0">
              <a:effectLst/>
              <a:latin typeface="Aptos"/>
              <a:ea typeface="Aptos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SzPts val="1400"/>
              <a:buFont typeface="+mj-lt"/>
              <a:buAutoNum type="arabicParenR"/>
            </a:pPr>
            <a:r>
              <a:rPr lang="en-US" sz="1800" b="1" kern="0" dirty="0">
                <a:solidFill>
                  <a:srgbClr val="000000"/>
                </a:solidFill>
                <a:effectLst/>
                <a:latin typeface="Aptos Narrow"/>
                <a:ea typeface="Times New Roman" panose="02020603050405020304" pitchFamily="18" charset="0"/>
                <a:cs typeface="Times New Roman" panose="02020603050405020304" pitchFamily="18" charset="0"/>
              </a:rPr>
              <a:t>Felix </a:t>
            </a:r>
            <a:r>
              <a:rPr lang="en-US" sz="1800" b="1" kern="0" dirty="0" err="1">
                <a:solidFill>
                  <a:srgbClr val="000000"/>
                </a:solidFill>
                <a:effectLst/>
                <a:latin typeface="Aptos Narrow"/>
                <a:ea typeface="Times New Roman" panose="02020603050405020304" pitchFamily="18" charset="0"/>
                <a:cs typeface="Times New Roman" panose="02020603050405020304" pitchFamily="18" charset="0"/>
              </a:rPr>
              <a:t>Groß</a:t>
            </a:r>
            <a:br>
              <a:rPr lang="en-US" sz="1800" kern="0" dirty="0">
                <a:solidFill>
                  <a:srgbClr val="000000"/>
                </a:solidFill>
                <a:effectLst/>
                <a:latin typeface="Aptos Narrow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800" kern="0" dirty="0">
                <a:solidFill>
                  <a:srgbClr val="000000"/>
                </a:solidFill>
                <a:effectLst/>
                <a:latin typeface="Aptos Narrow"/>
                <a:ea typeface="Times New Roman" panose="02020603050405020304" pitchFamily="18" charset="0"/>
                <a:cs typeface="Times New Roman" panose="02020603050405020304" pitchFamily="18" charset="0"/>
              </a:rPr>
              <a:t>Gap Formation in Achilles Tendon Reinsertion in Cats: A Comparative Ex Vivo Study of Bone Tunnel and a </a:t>
            </a:r>
            <a:br>
              <a:rPr lang="en-US" sz="1800" kern="0" dirty="0">
                <a:solidFill>
                  <a:srgbClr val="000000"/>
                </a:solidFill>
                <a:effectLst/>
                <a:latin typeface="Aptos Narrow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800" kern="0" dirty="0">
                <a:solidFill>
                  <a:srgbClr val="000000"/>
                </a:solidFill>
                <a:effectLst/>
                <a:latin typeface="Aptos Narrow"/>
                <a:ea typeface="Times New Roman" panose="02020603050405020304" pitchFamily="18" charset="0"/>
                <a:cs typeface="Times New Roman" panose="02020603050405020304" pitchFamily="18" charset="0"/>
              </a:rPr>
              <a:t>Novel Bio-absorbable Suture Anchor</a:t>
            </a:r>
            <a:endParaRPr lang="en-AT" sz="1800" kern="100" dirty="0">
              <a:effectLst/>
              <a:latin typeface="Aptos"/>
              <a:ea typeface="Aptos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400"/>
              <a:buFont typeface="+mj-lt"/>
              <a:buAutoNum type="arabicParenR"/>
            </a:pPr>
            <a:r>
              <a:rPr lang="en-US" sz="1800" b="1" kern="0" dirty="0">
                <a:solidFill>
                  <a:srgbClr val="000000"/>
                </a:solidFill>
                <a:effectLst/>
                <a:latin typeface="Aptos Narrow"/>
                <a:ea typeface="Times New Roman" panose="02020603050405020304" pitchFamily="18" charset="0"/>
                <a:cs typeface="Times New Roman" panose="02020603050405020304" pitchFamily="18" charset="0"/>
              </a:rPr>
              <a:t>Maximilian Pestel</a:t>
            </a:r>
            <a:br>
              <a:rPr lang="en-US" sz="1800" kern="0" dirty="0">
                <a:solidFill>
                  <a:srgbClr val="000000"/>
                </a:solidFill>
                <a:effectLst/>
                <a:latin typeface="Aptos Narrow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800" kern="0" dirty="0">
                <a:solidFill>
                  <a:srgbClr val="000000"/>
                </a:solidFill>
                <a:effectLst/>
                <a:latin typeface="Aptos Narrow"/>
                <a:ea typeface="Times New Roman" panose="02020603050405020304" pitchFamily="18" charset="0"/>
                <a:cs typeface="Times New Roman" panose="02020603050405020304" pitchFamily="18" charset="0"/>
              </a:rPr>
              <a:t>Improving accuracy in assessing osseointegration in small animal bone using specimen-specific additively manufactured fixtures</a:t>
            </a:r>
            <a:endParaRPr lang="en-AT" sz="1800" kern="100" dirty="0">
              <a:effectLst/>
              <a:latin typeface="Aptos"/>
              <a:ea typeface="Aptos"/>
              <a:cs typeface="Times New Roman" panose="02020603050405020304" pitchFamily="18" charset="0"/>
            </a:endParaRPr>
          </a:p>
          <a:p>
            <a:endParaRPr lang="en-AT" dirty="0"/>
          </a:p>
        </p:txBody>
      </p:sp>
    </p:spTree>
    <p:extLst>
      <p:ext uri="{BB962C8B-B14F-4D97-AF65-F5344CB8AC3E}">
        <p14:creationId xmlns:p14="http://schemas.microsoft.com/office/powerpoint/2010/main" val="26131075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9A2BAF83-BBE4-4C28-A741-4AE0CECF71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63" y="369363"/>
            <a:ext cx="10515600" cy="1325563"/>
          </a:xfrm>
        </p:spPr>
        <p:txBody>
          <a:bodyPr/>
          <a:lstStyle/>
          <a:p>
            <a:r>
              <a:rPr lang="en-US" b="1" dirty="0"/>
              <a:t>Best Poster</a:t>
            </a:r>
            <a:endParaRPr lang="en-AT" b="1" dirty="0"/>
          </a:p>
        </p:txBody>
      </p:sp>
      <p:pic>
        <p:nvPicPr>
          <p:cNvPr id="8" name="Graphic 7">
            <a:extLst>
              <a:ext uri="{FF2B5EF4-FFF2-40B4-BE49-F238E27FC236}">
                <a16:creationId xmlns:a16="http://schemas.microsoft.com/office/drawing/2014/main" id="{FC737B5D-4E9A-4304-836A-808A25EFA1D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-74084" y="137583"/>
            <a:ext cx="3033184" cy="606637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686F9EF3-5DC7-45A6-80DE-5613FB074D6E}"/>
              </a:ext>
            </a:extLst>
          </p:cNvPr>
          <p:cNvSpPr txBox="1"/>
          <p:nvPr/>
        </p:nvSpPr>
        <p:spPr>
          <a:xfrm>
            <a:off x="2959100" y="165875"/>
            <a:ext cx="461318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0F7077"/>
                </a:solidFill>
              </a:rPr>
              <a:t>Austrian National Chapter</a:t>
            </a:r>
            <a:endParaRPr lang="en-AT" sz="3200" b="1" dirty="0">
              <a:solidFill>
                <a:srgbClr val="0F7077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10814D4-AE27-41D7-AF5E-093E04A9B595}"/>
              </a:ext>
            </a:extLst>
          </p:cNvPr>
          <p:cNvSpPr txBox="1"/>
          <p:nvPr/>
        </p:nvSpPr>
        <p:spPr>
          <a:xfrm>
            <a:off x="-67737" y="1255964"/>
            <a:ext cx="10765255" cy="571008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lvl="0" indent="-342900">
              <a:lnSpc>
                <a:spcPct val="107000"/>
              </a:lnSpc>
              <a:buSzPts val="1400"/>
              <a:buFont typeface="+mj-lt"/>
              <a:buAutoNum type="arabicParenR"/>
            </a:pPr>
            <a:r>
              <a:rPr lang="de-AT" sz="1800" b="1" kern="100" dirty="0">
                <a:effectLst/>
                <a:latin typeface="Aptos"/>
                <a:ea typeface="Aptos"/>
                <a:cs typeface="Times New Roman" panose="02020603050405020304" pitchFamily="18" charset="0"/>
              </a:rPr>
              <a:t>Lukas </a:t>
            </a:r>
            <a:r>
              <a:rPr lang="de-AT" sz="1800" b="1" kern="100" dirty="0" err="1">
                <a:effectLst/>
                <a:latin typeface="Aptos"/>
                <a:ea typeface="Aptos"/>
                <a:cs typeface="Times New Roman" panose="02020603050405020304" pitchFamily="18" charset="0"/>
              </a:rPr>
              <a:t>Langhirt</a:t>
            </a:r>
            <a:br>
              <a:rPr lang="de-AT" sz="1800" kern="100" dirty="0">
                <a:effectLst/>
                <a:latin typeface="Aptos"/>
                <a:ea typeface="Aptos"/>
                <a:cs typeface="Times New Roman" panose="02020603050405020304" pitchFamily="18" charset="0"/>
              </a:rPr>
            </a:br>
            <a:r>
              <a:rPr lang="de-AT" sz="1800" kern="100" dirty="0" err="1">
                <a:effectLst/>
                <a:latin typeface="Aptos"/>
                <a:ea typeface="Aptos"/>
                <a:cs typeface="Times New Roman" panose="02020603050405020304" pitchFamily="18" charset="0"/>
              </a:rPr>
              <a:t>Accuracy</a:t>
            </a:r>
            <a:r>
              <a:rPr lang="de-AT" sz="1800" kern="100" dirty="0">
                <a:effectLst/>
                <a:latin typeface="Aptos"/>
                <a:ea typeface="Aptos"/>
                <a:cs typeface="Times New Roman" panose="02020603050405020304" pitchFamily="18" charset="0"/>
              </a:rPr>
              <a:t> </a:t>
            </a:r>
            <a:r>
              <a:rPr lang="de-AT" sz="1800" kern="100" dirty="0" err="1">
                <a:effectLst/>
                <a:latin typeface="Aptos"/>
                <a:ea typeface="Aptos"/>
                <a:cs typeface="Times New Roman" panose="02020603050405020304" pitchFamily="18" charset="0"/>
              </a:rPr>
              <a:t>of</a:t>
            </a:r>
            <a:r>
              <a:rPr lang="de-AT" sz="1800" kern="100" dirty="0">
                <a:effectLst/>
                <a:latin typeface="Aptos"/>
                <a:ea typeface="Aptos"/>
                <a:cs typeface="Times New Roman" panose="02020603050405020304" pitchFamily="18" charset="0"/>
              </a:rPr>
              <a:t> Single Image </a:t>
            </a:r>
            <a:r>
              <a:rPr lang="de-AT" sz="1800" kern="100" dirty="0" err="1">
                <a:effectLst/>
                <a:latin typeface="Aptos"/>
                <a:ea typeface="Aptos"/>
                <a:cs typeface="Times New Roman" panose="02020603050405020304" pitchFamily="18" charset="0"/>
              </a:rPr>
              <a:t>Radiographic</a:t>
            </a:r>
            <a:r>
              <a:rPr lang="de-AT" sz="1800" kern="100" dirty="0">
                <a:effectLst/>
                <a:latin typeface="Aptos"/>
                <a:ea typeface="Aptos"/>
                <a:cs typeface="Times New Roman" panose="02020603050405020304" pitchFamily="18" charset="0"/>
              </a:rPr>
              <a:t> Analysis (EBRA-FCA) </a:t>
            </a:r>
            <a:r>
              <a:rPr lang="de-AT" sz="1800" kern="100" dirty="0" err="1">
                <a:effectLst/>
                <a:latin typeface="Aptos"/>
                <a:ea typeface="Aptos"/>
                <a:cs typeface="Times New Roman" panose="02020603050405020304" pitchFamily="18" charset="0"/>
              </a:rPr>
              <a:t>for</a:t>
            </a:r>
            <a:r>
              <a:rPr lang="de-AT" sz="1800" kern="100" dirty="0">
                <a:effectLst/>
                <a:latin typeface="Aptos"/>
                <a:ea typeface="Aptos"/>
                <a:cs typeface="Times New Roman" panose="02020603050405020304" pitchFamily="18" charset="0"/>
              </a:rPr>
              <a:t> Femoral </a:t>
            </a:r>
            <a:r>
              <a:rPr lang="de-AT" sz="1800" kern="100" dirty="0" err="1">
                <a:effectLst/>
                <a:latin typeface="Aptos"/>
                <a:ea typeface="Aptos"/>
                <a:cs typeface="Times New Roman" panose="02020603050405020304" pitchFamily="18" charset="0"/>
              </a:rPr>
              <a:t>Stem</a:t>
            </a:r>
            <a:r>
              <a:rPr lang="de-AT" sz="1800" kern="100" dirty="0">
                <a:effectLst/>
                <a:latin typeface="Aptos"/>
                <a:ea typeface="Aptos"/>
                <a:cs typeface="Times New Roman" panose="02020603050405020304" pitchFamily="18" charset="0"/>
              </a:rPr>
              <a:t> Migration </a:t>
            </a:r>
            <a:br>
              <a:rPr lang="de-AT" sz="1800" kern="100" dirty="0">
                <a:effectLst/>
                <a:latin typeface="Aptos"/>
                <a:ea typeface="Aptos"/>
                <a:cs typeface="Times New Roman" panose="02020603050405020304" pitchFamily="18" charset="0"/>
              </a:rPr>
            </a:br>
            <a:r>
              <a:rPr lang="de-AT" sz="1800" kern="100" dirty="0">
                <a:effectLst/>
                <a:latin typeface="Aptos"/>
                <a:ea typeface="Aptos"/>
                <a:cs typeface="Times New Roman" panose="02020603050405020304" pitchFamily="18" charset="0"/>
              </a:rPr>
              <a:t>Assessment: </a:t>
            </a:r>
            <a:r>
              <a:rPr lang="de-AT" sz="1800" kern="100" dirty="0" err="1">
                <a:effectLst/>
                <a:latin typeface="Aptos"/>
                <a:ea typeface="Aptos"/>
                <a:cs typeface="Times New Roman" panose="02020603050405020304" pitchFamily="18" charset="0"/>
              </a:rPr>
              <a:t>Influence</a:t>
            </a:r>
            <a:r>
              <a:rPr lang="de-AT" sz="1800" kern="100" dirty="0">
                <a:effectLst/>
                <a:latin typeface="Aptos"/>
                <a:ea typeface="Aptos"/>
                <a:cs typeface="Times New Roman" panose="02020603050405020304" pitchFamily="18" charset="0"/>
              </a:rPr>
              <a:t> </a:t>
            </a:r>
            <a:r>
              <a:rPr lang="de-AT" sz="1800" kern="100" dirty="0" err="1">
                <a:effectLst/>
                <a:latin typeface="Aptos"/>
                <a:ea typeface="Aptos"/>
                <a:cs typeface="Times New Roman" panose="02020603050405020304" pitchFamily="18" charset="0"/>
              </a:rPr>
              <a:t>of</a:t>
            </a:r>
            <a:r>
              <a:rPr lang="de-AT" sz="1800" kern="100" dirty="0">
                <a:effectLst/>
                <a:latin typeface="Aptos"/>
                <a:ea typeface="Aptos"/>
                <a:cs typeface="Times New Roman" panose="02020603050405020304" pitchFamily="18" charset="0"/>
              </a:rPr>
              <a:t> Position, </a:t>
            </a:r>
            <a:r>
              <a:rPr lang="de-AT" sz="1800" kern="100" dirty="0" err="1">
                <a:effectLst/>
                <a:latin typeface="Aptos"/>
                <a:ea typeface="Aptos"/>
                <a:cs typeface="Times New Roman" panose="02020603050405020304" pitchFamily="18" charset="0"/>
              </a:rPr>
              <a:t>Implant</a:t>
            </a:r>
            <a:r>
              <a:rPr lang="de-AT" sz="1800" kern="100" dirty="0">
                <a:effectLst/>
                <a:latin typeface="Aptos"/>
                <a:ea typeface="Aptos"/>
                <a:cs typeface="Times New Roman" panose="02020603050405020304" pitchFamily="18" charset="0"/>
              </a:rPr>
              <a:t> Model and Operator</a:t>
            </a:r>
            <a:endParaRPr lang="en-AT" sz="1800" kern="100" dirty="0">
              <a:effectLst/>
              <a:latin typeface="Aptos"/>
              <a:ea typeface="Aptos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SzPts val="1400"/>
              <a:buFont typeface="+mj-lt"/>
              <a:buAutoNum type="arabicParenR"/>
            </a:pPr>
            <a:r>
              <a:rPr lang="de-AT" sz="1800" b="1" kern="100" dirty="0">
                <a:effectLst/>
                <a:latin typeface="Aptos"/>
                <a:ea typeface="Aptos"/>
                <a:cs typeface="Times New Roman" panose="02020603050405020304" pitchFamily="18" charset="0"/>
              </a:rPr>
              <a:t>Luisa Scheuring</a:t>
            </a:r>
            <a:br>
              <a:rPr lang="de-AT" sz="1800" b="1" kern="100" dirty="0">
                <a:effectLst/>
                <a:latin typeface="Aptos"/>
                <a:ea typeface="Aptos"/>
                <a:cs typeface="Times New Roman" panose="02020603050405020304" pitchFamily="18" charset="0"/>
              </a:rPr>
            </a:br>
            <a:r>
              <a:rPr lang="de-AT" sz="1800" kern="100" dirty="0" err="1">
                <a:effectLst/>
                <a:latin typeface="Aptos"/>
                <a:ea typeface="Aptos"/>
                <a:cs typeface="Times New Roman" panose="02020603050405020304" pitchFamily="18" charset="0"/>
              </a:rPr>
              <a:t>Estimating</a:t>
            </a:r>
            <a:r>
              <a:rPr lang="de-AT" sz="1800" kern="100" dirty="0">
                <a:effectLst/>
                <a:latin typeface="Aptos"/>
                <a:ea typeface="Aptos"/>
                <a:cs typeface="Times New Roman" panose="02020603050405020304" pitchFamily="18" charset="0"/>
              </a:rPr>
              <a:t> </a:t>
            </a:r>
            <a:r>
              <a:rPr lang="de-AT" sz="1800" kern="100" dirty="0" err="1">
                <a:effectLst/>
                <a:latin typeface="Aptos"/>
                <a:ea typeface="Aptos"/>
                <a:cs typeface="Times New Roman" panose="02020603050405020304" pitchFamily="18" charset="0"/>
              </a:rPr>
              <a:t>Activity-Specific</a:t>
            </a:r>
            <a:r>
              <a:rPr lang="de-AT" sz="1800" kern="100" dirty="0">
                <a:effectLst/>
                <a:latin typeface="Aptos"/>
                <a:ea typeface="Aptos"/>
                <a:cs typeface="Times New Roman" panose="02020603050405020304" pitchFamily="18" charset="0"/>
              </a:rPr>
              <a:t> </a:t>
            </a:r>
            <a:r>
              <a:rPr lang="de-AT" sz="1800" kern="100" dirty="0" err="1">
                <a:effectLst/>
                <a:latin typeface="Aptos"/>
                <a:ea typeface="Aptos"/>
                <a:cs typeface="Times New Roman" panose="02020603050405020304" pitchFamily="18" charset="0"/>
              </a:rPr>
              <a:t>Fracture</a:t>
            </a:r>
            <a:r>
              <a:rPr lang="de-AT" sz="1800" kern="100" dirty="0">
                <a:effectLst/>
                <a:latin typeface="Aptos"/>
                <a:ea typeface="Aptos"/>
                <a:cs typeface="Times New Roman" panose="02020603050405020304" pitchFamily="18" charset="0"/>
              </a:rPr>
              <a:t> Risk in Femora </a:t>
            </a:r>
            <a:r>
              <a:rPr lang="de-AT" sz="1800" kern="100" dirty="0" err="1">
                <a:effectLst/>
                <a:latin typeface="Aptos"/>
                <a:ea typeface="Aptos"/>
                <a:cs typeface="Times New Roman" panose="02020603050405020304" pitchFamily="18" charset="0"/>
              </a:rPr>
              <a:t>with</a:t>
            </a:r>
            <a:r>
              <a:rPr lang="de-AT" sz="1800" kern="100" dirty="0">
                <a:effectLst/>
                <a:latin typeface="Aptos"/>
                <a:ea typeface="Aptos"/>
                <a:cs typeface="Times New Roman" panose="02020603050405020304" pitchFamily="18" charset="0"/>
              </a:rPr>
              <a:t> </a:t>
            </a:r>
            <a:r>
              <a:rPr lang="de-AT" sz="1800" kern="100" dirty="0" err="1">
                <a:effectLst/>
                <a:latin typeface="Aptos"/>
                <a:ea typeface="Aptos"/>
                <a:cs typeface="Times New Roman" panose="02020603050405020304" pitchFamily="18" charset="0"/>
              </a:rPr>
              <a:t>Metastatic</a:t>
            </a:r>
            <a:r>
              <a:rPr lang="de-AT" sz="1800" kern="100" dirty="0">
                <a:effectLst/>
                <a:latin typeface="Aptos"/>
                <a:ea typeface="Aptos"/>
                <a:cs typeface="Times New Roman" panose="02020603050405020304" pitchFamily="18" charset="0"/>
              </a:rPr>
              <a:t> </a:t>
            </a:r>
            <a:r>
              <a:rPr lang="de-AT" sz="1800" kern="100" dirty="0" err="1">
                <a:effectLst/>
                <a:latin typeface="Aptos"/>
                <a:ea typeface="Aptos"/>
                <a:cs typeface="Times New Roman" panose="02020603050405020304" pitchFamily="18" charset="0"/>
              </a:rPr>
              <a:t>Lesions</a:t>
            </a:r>
            <a:r>
              <a:rPr lang="de-AT" sz="1800" kern="100" dirty="0">
                <a:effectLst/>
                <a:latin typeface="Aptos"/>
                <a:ea typeface="Aptos"/>
                <a:cs typeface="Times New Roman" panose="02020603050405020304" pitchFamily="18" charset="0"/>
              </a:rPr>
              <a:t> </a:t>
            </a:r>
            <a:r>
              <a:rPr lang="de-AT" sz="1800" kern="100" dirty="0" err="1">
                <a:effectLst/>
                <a:latin typeface="Aptos"/>
                <a:ea typeface="Aptos"/>
                <a:cs typeface="Times New Roman" panose="02020603050405020304" pitchFamily="18" charset="0"/>
              </a:rPr>
              <a:t>Using</a:t>
            </a:r>
            <a:r>
              <a:rPr lang="de-AT" sz="1800" kern="100" dirty="0">
                <a:effectLst/>
                <a:latin typeface="Aptos"/>
                <a:ea typeface="Aptos"/>
                <a:cs typeface="Times New Roman" panose="02020603050405020304" pitchFamily="18" charset="0"/>
              </a:rPr>
              <a:t> Finite Element Models</a:t>
            </a:r>
            <a:endParaRPr lang="en-AT" sz="1800" kern="100" dirty="0">
              <a:effectLst/>
              <a:latin typeface="Aptos"/>
              <a:ea typeface="Aptos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SzPts val="1400"/>
              <a:buFont typeface="+mj-lt"/>
              <a:buAutoNum type="arabicParenR"/>
            </a:pPr>
            <a:r>
              <a:rPr lang="de-AT" sz="1800" b="1" kern="100" dirty="0">
                <a:effectLst/>
                <a:latin typeface="Aptos"/>
                <a:ea typeface="Aptos"/>
                <a:cs typeface="Times New Roman" panose="02020603050405020304" pitchFamily="18" charset="0"/>
              </a:rPr>
              <a:t>Thomas Angeli</a:t>
            </a:r>
            <a:br>
              <a:rPr lang="de-AT" sz="1800" kern="100" dirty="0">
                <a:effectLst/>
                <a:latin typeface="Aptos"/>
                <a:ea typeface="Aptos"/>
                <a:cs typeface="Times New Roman" panose="02020603050405020304" pitchFamily="18" charset="0"/>
              </a:rPr>
            </a:br>
            <a:r>
              <a:rPr lang="de-AT" sz="1800" kern="100" dirty="0">
                <a:effectLst/>
                <a:latin typeface="Aptos"/>
                <a:ea typeface="Aptos"/>
                <a:cs typeface="Times New Roman" panose="02020603050405020304" pitchFamily="18" charset="0"/>
              </a:rPr>
              <a:t>Modeling and </a:t>
            </a:r>
            <a:r>
              <a:rPr lang="de-AT" sz="1800" kern="100" dirty="0" err="1">
                <a:effectLst/>
                <a:latin typeface="Aptos"/>
                <a:ea typeface="Aptos"/>
                <a:cs typeface="Times New Roman" panose="02020603050405020304" pitchFamily="18" charset="0"/>
              </a:rPr>
              <a:t>simulation</a:t>
            </a:r>
            <a:r>
              <a:rPr lang="de-AT" sz="1800" kern="100" dirty="0">
                <a:effectLst/>
                <a:latin typeface="Aptos"/>
                <a:ea typeface="Aptos"/>
                <a:cs typeface="Times New Roman" panose="02020603050405020304" pitchFamily="18" charset="0"/>
              </a:rPr>
              <a:t> </a:t>
            </a:r>
            <a:r>
              <a:rPr lang="de-AT" sz="1800" kern="100" dirty="0" err="1">
                <a:effectLst/>
                <a:latin typeface="Aptos"/>
                <a:ea typeface="Aptos"/>
                <a:cs typeface="Times New Roman" panose="02020603050405020304" pitchFamily="18" charset="0"/>
              </a:rPr>
              <a:t>of</a:t>
            </a:r>
            <a:r>
              <a:rPr lang="de-AT" sz="1800" kern="100" dirty="0">
                <a:effectLst/>
                <a:latin typeface="Aptos"/>
                <a:ea typeface="Aptos"/>
                <a:cs typeface="Times New Roman" panose="02020603050405020304" pitchFamily="18" charset="0"/>
              </a:rPr>
              <a:t> </a:t>
            </a:r>
            <a:r>
              <a:rPr lang="de-AT" sz="1800" kern="100" dirty="0" err="1">
                <a:effectLst/>
                <a:latin typeface="Aptos"/>
                <a:ea typeface="Aptos"/>
                <a:cs typeface="Times New Roman" panose="02020603050405020304" pitchFamily="18" charset="0"/>
              </a:rPr>
              <a:t>the</a:t>
            </a:r>
            <a:r>
              <a:rPr lang="de-AT" sz="1800" kern="100" dirty="0">
                <a:effectLst/>
                <a:latin typeface="Aptos"/>
                <a:ea typeface="Aptos"/>
                <a:cs typeface="Times New Roman" panose="02020603050405020304" pitchFamily="18" charset="0"/>
              </a:rPr>
              <a:t> </a:t>
            </a:r>
            <a:r>
              <a:rPr lang="de-AT" sz="1800" kern="100" dirty="0" err="1">
                <a:effectLst/>
                <a:latin typeface="Aptos"/>
                <a:ea typeface="Aptos"/>
                <a:cs typeface="Times New Roman" panose="02020603050405020304" pitchFamily="18" charset="0"/>
              </a:rPr>
              <a:t>lumbar</a:t>
            </a:r>
            <a:r>
              <a:rPr lang="de-AT" sz="1800" kern="100" dirty="0">
                <a:effectLst/>
                <a:latin typeface="Aptos"/>
                <a:ea typeface="Aptos"/>
                <a:cs typeface="Times New Roman" panose="02020603050405020304" pitchFamily="18" charset="0"/>
              </a:rPr>
              <a:t> </a:t>
            </a:r>
            <a:r>
              <a:rPr lang="de-AT" sz="1800" kern="100" dirty="0" err="1">
                <a:effectLst/>
                <a:latin typeface="Aptos"/>
                <a:ea typeface="Aptos"/>
                <a:cs typeface="Times New Roman" panose="02020603050405020304" pitchFamily="18" charset="0"/>
              </a:rPr>
              <a:t>spine</a:t>
            </a:r>
            <a:r>
              <a:rPr lang="de-AT" sz="1800" kern="100" dirty="0">
                <a:effectLst/>
                <a:latin typeface="Aptos"/>
                <a:ea typeface="Aptos"/>
                <a:cs typeface="Times New Roman" panose="02020603050405020304" pitchFamily="18" charset="0"/>
              </a:rPr>
              <a:t> </a:t>
            </a:r>
            <a:r>
              <a:rPr lang="de-AT" sz="1800" kern="100" dirty="0" err="1">
                <a:effectLst/>
                <a:latin typeface="Aptos"/>
                <a:ea typeface="Aptos"/>
                <a:cs typeface="Times New Roman" panose="02020603050405020304" pitchFamily="18" charset="0"/>
              </a:rPr>
              <a:t>while</a:t>
            </a:r>
            <a:r>
              <a:rPr lang="de-AT" sz="1800" kern="100" dirty="0">
                <a:effectLst/>
                <a:latin typeface="Aptos"/>
                <a:ea typeface="Aptos"/>
                <a:cs typeface="Times New Roman" panose="02020603050405020304" pitchFamily="18" charset="0"/>
              </a:rPr>
              <a:t> </a:t>
            </a:r>
            <a:r>
              <a:rPr lang="de-AT" sz="1800" kern="100" dirty="0" err="1">
                <a:effectLst/>
                <a:latin typeface="Aptos"/>
                <a:ea typeface="Aptos"/>
                <a:cs typeface="Times New Roman" panose="02020603050405020304" pitchFamily="18" charset="0"/>
              </a:rPr>
              <a:t>wearing</a:t>
            </a:r>
            <a:r>
              <a:rPr lang="de-AT" sz="1800" kern="100" dirty="0">
                <a:effectLst/>
                <a:latin typeface="Aptos"/>
                <a:ea typeface="Aptos"/>
                <a:cs typeface="Times New Roman" panose="02020603050405020304" pitchFamily="18" charset="0"/>
              </a:rPr>
              <a:t> a </a:t>
            </a:r>
            <a:r>
              <a:rPr lang="de-AT" sz="1800" kern="100" dirty="0" err="1">
                <a:effectLst/>
                <a:latin typeface="Aptos"/>
                <a:ea typeface="Aptos"/>
                <a:cs typeface="Times New Roman" panose="02020603050405020304" pitchFamily="18" charset="0"/>
              </a:rPr>
              <a:t>backpack</a:t>
            </a:r>
            <a:r>
              <a:rPr lang="de-AT" sz="1800" kern="100" dirty="0">
                <a:effectLst/>
                <a:latin typeface="Aptos"/>
                <a:ea typeface="Aptos"/>
                <a:cs typeface="Times New Roman" panose="02020603050405020304" pitchFamily="18" charset="0"/>
              </a:rPr>
              <a:t> </a:t>
            </a:r>
            <a:r>
              <a:rPr lang="de-AT" sz="1800" kern="100" dirty="0" err="1">
                <a:effectLst/>
                <a:latin typeface="Aptos"/>
                <a:ea typeface="Aptos"/>
                <a:cs typeface="Times New Roman" panose="02020603050405020304" pitchFamily="18" charset="0"/>
              </a:rPr>
              <a:t>with</a:t>
            </a:r>
            <a:r>
              <a:rPr lang="de-AT" sz="1800" kern="100" dirty="0">
                <a:effectLst/>
                <a:latin typeface="Aptos"/>
                <a:ea typeface="Aptos"/>
                <a:cs typeface="Times New Roman" panose="02020603050405020304" pitchFamily="18" charset="0"/>
              </a:rPr>
              <a:t> </a:t>
            </a:r>
            <a:r>
              <a:rPr lang="de-AT" sz="1800" kern="100" dirty="0" err="1">
                <a:effectLst/>
                <a:latin typeface="Aptos"/>
                <a:ea typeface="Aptos"/>
                <a:cs typeface="Times New Roman" panose="02020603050405020304" pitchFamily="18" charset="0"/>
              </a:rPr>
              <a:t>OpenSim</a:t>
            </a:r>
            <a:endParaRPr lang="en-AT" sz="1800" kern="100" dirty="0">
              <a:effectLst/>
              <a:latin typeface="Aptos"/>
              <a:ea typeface="Aptos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SzPts val="1400"/>
              <a:buFont typeface="+mj-lt"/>
              <a:buAutoNum type="arabicParenR"/>
            </a:pPr>
            <a:r>
              <a:rPr lang="en-US" sz="1800" b="1" kern="100" dirty="0" err="1">
                <a:effectLst/>
                <a:latin typeface="Aptos"/>
                <a:ea typeface="Aptos"/>
                <a:cs typeface="Times New Roman" panose="02020603050405020304" pitchFamily="18" charset="0"/>
              </a:rPr>
              <a:t>Saeideh</a:t>
            </a:r>
            <a:r>
              <a:rPr lang="en-US" sz="1800" b="1" kern="100" dirty="0">
                <a:effectLst/>
                <a:latin typeface="Aptos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1800" b="1" kern="100" dirty="0" err="1">
                <a:effectLst/>
                <a:latin typeface="Aptos"/>
                <a:ea typeface="Aptos"/>
                <a:cs typeface="Times New Roman" panose="02020603050405020304" pitchFamily="18" charset="0"/>
              </a:rPr>
              <a:t>Saeidi</a:t>
            </a:r>
            <a:r>
              <a:rPr lang="en-US" sz="1800" kern="100" dirty="0">
                <a:effectLst/>
                <a:latin typeface="Aptos"/>
                <a:ea typeface="Aptos"/>
                <a:cs typeface="Times New Roman" panose="02020603050405020304" pitchFamily="18" charset="0"/>
              </a:rPr>
              <a:t> (Youngster)</a:t>
            </a:r>
            <a:br>
              <a:rPr lang="en-US" sz="1800" kern="100" dirty="0">
                <a:effectLst/>
                <a:latin typeface="Aptos"/>
                <a:ea typeface="Aptos"/>
                <a:cs typeface="Times New Roman" panose="02020603050405020304" pitchFamily="18" charset="0"/>
              </a:rPr>
            </a:br>
            <a:r>
              <a:rPr lang="en-US" sz="1800" kern="100" dirty="0">
                <a:effectLst/>
                <a:latin typeface="Aptos"/>
                <a:ea typeface="Aptos"/>
                <a:cs typeface="Times New Roman" panose="02020603050405020304" pitchFamily="18" charset="0"/>
              </a:rPr>
              <a:t>Microdamage Characterization in Cortical Bone: Insights from Drilling, Screw Insertion, and Loading </a:t>
            </a:r>
            <a:br>
              <a:rPr lang="en-US" sz="1800" kern="100" dirty="0">
                <a:effectLst/>
                <a:latin typeface="Aptos"/>
                <a:ea typeface="Aptos"/>
                <a:cs typeface="Times New Roman" panose="02020603050405020304" pitchFamily="18" charset="0"/>
              </a:rPr>
            </a:br>
            <a:r>
              <a:rPr lang="en-US" sz="1800" kern="100" dirty="0">
                <a:effectLst/>
                <a:latin typeface="Aptos"/>
                <a:ea typeface="Aptos"/>
                <a:cs typeface="Times New Roman" panose="02020603050405020304" pitchFamily="18" charset="0"/>
              </a:rPr>
              <a:t>Using a Sequential Labeling Approach</a:t>
            </a:r>
            <a:endParaRPr lang="en-AT" sz="1800" kern="100" dirty="0">
              <a:effectLst/>
              <a:latin typeface="Aptos"/>
              <a:ea typeface="Aptos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SzPts val="1400"/>
              <a:buFont typeface="+mj-lt"/>
              <a:buAutoNum type="arabicParenR"/>
            </a:pPr>
            <a:r>
              <a:rPr lang="en-US" sz="1800" b="1" kern="100" dirty="0">
                <a:effectLst/>
                <a:latin typeface="Aptos"/>
                <a:ea typeface="Aptos"/>
                <a:cs typeface="Times New Roman" panose="02020603050405020304" pitchFamily="18" charset="0"/>
              </a:rPr>
              <a:t>Stella </a:t>
            </a:r>
            <a:r>
              <a:rPr lang="en-US" sz="1800" b="1" kern="100" dirty="0" err="1">
                <a:effectLst/>
                <a:latin typeface="Aptos"/>
                <a:ea typeface="Aptos"/>
                <a:cs typeface="Times New Roman" panose="02020603050405020304" pitchFamily="18" charset="0"/>
              </a:rPr>
              <a:t>Demmel</a:t>
            </a:r>
            <a:r>
              <a:rPr lang="en-US" sz="1800" kern="100" dirty="0">
                <a:effectLst/>
                <a:latin typeface="Aptos"/>
                <a:ea typeface="Aptos"/>
                <a:cs typeface="Times New Roman" panose="02020603050405020304" pitchFamily="18" charset="0"/>
              </a:rPr>
              <a:t> (Youngster)</a:t>
            </a:r>
            <a:br>
              <a:rPr lang="en-US" sz="1800" kern="100" dirty="0">
                <a:effectLst/>
                <a:latin typeface="Aptos"/>
                <a:ea typeface="Aptos"/>
                <a:cs typeface="Times New Roman" panose="02020603050405020304" pitchFamily="18" charset="0"/>
              </a:rPr>
            </a:br>
            <a:r>
              <a:rPr lang="en-US" sz="1800" kern="100" dirty="0">
                <a:effectLst/>
                <a:latin typeface="Aptos"/>
                <a:ea typeface="Aptos"/>
                <a:cs typeface="Times New Roman" panose="02020603050405020304" pitchFamily="18" charset="0"/>
              </a:rPr>
              <a:t>Biomechanical Evaluation of Type I Pelvic Sarcoma Reconstruction: Can Patients Safely Stand Postoperatively?</a:t>
            </a:r>
            <a:endParaRPr lang="en-AT" sz="1800" kern="100" dirty="0">
              <a:effectLst/>
              <a:latin typeface="Aptos"/>
              <a:ea typeface="Aptos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SzPts val="1400"/>
              <a:buFont typeface="+mj-lt"/>
              <a:buAutoNum type="arabicParenR"/>
            </a:pPr>
            <a:r>
              <a:rPr lang="en-US" sz="1800" b="1" kern="100" dirty="0">
                <a:effectLst/>
                <a:latin typeface="Aptos"/>
                <a:ea typeface="Aptos"/>
                <a:cs typeface="Times New Roman" panose="02020603050405020304" pitchFamily="18" charset="0"/>
              </a:rPr>
              <a:t>Kevin </a:t>
            </a:r>
            <a:r>
              <a:rPr lang="en-US" sz="1800" b="1" kern="100" dirty="0" err="1">
                <a:effectLst/>
                <a:latin typeface="Aptos"/>
                <a:ea typeface="Aptos"/>
                <a:cs typeface="Times New Roman" panose="02020603050405020304" pitchFamily="18" charset="0"/>
              </a:rPr>
              <a:t>Kitir</a:t>
            </a:r>
            <a:r>
              <a:rPr lang="en-US" sz="1800" kern="100" dirty="0">
                <a:effectLst/>
                <a:latin typeface="Aptos"/>
                <a:ea typeface="Aptos"/>
                <a:cs typeface="Times New Roman" panose="02020603050405020304" pitchFamily="18" charset="0"/>
              </a:rPr>
              <a:t> (Youngster)</a:t>
            </a:r>
            <a:br>
              <a:rPr lang="en-US" sz="1800" kern="100" dirty="0">
                <a:effectLst/>
                <a:latin typeface="Aptos"/>
                <a:ea typeface="Aptos"/>
                <a:cs typeface="Times New Roman" panose="02020603050405020304" pitchFamily="18" charset="0"/>
              </a:rPr>
            </a:br>
            <a:r>
              <a:rPr lang="en-US" sz="1800" kern="100" dirty="0">
                <a:effectLst/>
                <a:latin typeface="Aptos"/>
                <a:ea typeface="Aptos"/>
                <a:cs typeface="Times New Roman" panose="02020603050405020304" pitchFamily="18" charset="0"/>
              </a:rPr>
              <a:t>Longitudinal analysis of hip joint contact pressure in growing children: insights gained from subject-specific </a:t>
            </a:r>
            <a:br>
              <a:rPr lang="en-US" sz="1800" kern="100" dirty="0">
                <a:effectLst/>
                <a:latin typeface="Aptos"/>
                <a:ea typeface="Aptos"/>
                <a:cs typeface="Times New Roman" panose="02020603050405020304" pitchFamily="18" charset="0"/>
              </a:rPr>
            </a:br>
            <a:r>
              <a:rPr lang="en-US" sz="1800" kern="100" dirty="0">
                <a:effectLst/>
                <a:latin typeface="Aptos"/>
                <a:ea typeface="Aptos"/>
                <a:cs typeface="Times New Roman" panose="02020603050405020304" pitchFamily="18" charset="0"/>
              </a:rPr>
              <a:t>multi-scale in-silico simulations</a:t>
            </a:r>
            <a:endParaRPr lang="en-AT" sz="1800" kern="100" dirty="0">
              <a:effectLst/>
              <a:latin typeface="Aptos"/>
              <a:ea typeface="Aptos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SzPts val="1400"/>
              <a:buFont typeface="+mj-lt"/>
              <a:buAutoNum type="arabicParenR"/>
            </a:pPr>
            <a:r>
              <a:rPr lang="en-US" sz="1800" b="1" kern="100" dirty="0">
                <a:effectLst/>
                <a:latin typeface="Aptos"/>
                <a:ea typeface="Aptos"/>
                <a:cs typeface="Times New Roman" panose="02020603050405020304" pitchFamily="18" charset="0"/>
              </a:rPr>
              <a:t>Elias </a:t>
            </a:r>
            <a:r>
              <a:rPr lang="en-US" sz="1800" b="1" kern="100" dirty="0" err="1">
                <a:effectLst/>
                <a:latin typeface="Aptos"/>
                <a:ea typeface="Aptos"/>
                <a:cs typeface="Times New Roman" panose="02020603050405020304" pitchFamily="18" charset="0"/>
              </a:rPr>
              <a:t>Wallnöfer</a:t>
            </a:r>
            <a:r>
              <a:rPr lang="en-US" sz="1800" kern="100" dirty="0">
                <a:effectLst/>
                <a:latin typeface="Aptos"/>
                <a:ea typeface="Aptos"/>
                <a:cs typeface="Times New Roman" panose="02020603050405020304" pitchFamily="18" charset="0"/>
              </a:rPr>
              <a:t> (Youngster)</a:t>
            </a:r>
            <a:br>
              <a:rPr lang="en-US" sz="1800" kern="100" dirty="0">
                <a:effectLst/>
                <a:latin typeface="Aptos"/>
                <a:ea typeface="Aptos"/>
                <a:cs typeface="Times New Roman" panose="02020603050405020304" pitchFamily="18" charset="0"/>
              </a:rPr>
            </a:br>
            <a:r>
              <a:rPr lang="en-US" sz="1800" kern="100" dirty="0">
                <a:effectLst/>
                <a:latin typeface="Aptos"/>
                <a:ea typeface="Aptos"/>
                <a:cs typeface="Times New Roman" panose="02020603050405020304" pitchFamily="18" charset="0"/>
              </a:rPr>
              <a:t>Integrating Ultrasound and Electromyography for Enhanced Musculoskeletal Modeling in Athletic Populations</a:t>
            </a:r>
            <a:endParaRPr lang="en-AT" sz="1800" kern="100" dirty="0">
              <a:effectLst/>
              <a:latin typeface="Aptos"/>
              <a:ea typeface="Aptos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400"/>
              <a:buFont typeface="+mj-lt"/>
              <a:buAutoNum type="arabicParenR"/>
            </a:pPr>
            <a:r>
              <a:rPr lang="en-US" sz="1800" b="1" kern="100" dirty="0">
                <a:effectLst/>
                <a:latin typeface="Aptos"/>
                <a:ea typeface="Aptos"/>
                <a:cs typeface="Times New Roman" panose="02020603050405020304" pitchFamily="18" charset="0"/>
              </a:rPr>
              <a:t>Veronica Viola</a:t>
            </a:r>
            <a:r>
              <a:rPr lang="en-US" sz="1800" kern="100" dirty="0">
                <a:effectLst/>
                <a:latin typeface="Aptos"/>
                <a:ea typeface="Aptos"/>
                <a:cs typeface="Times New Roman" panose="02020603050405020304" pitchFamily="18" charset="0"/>
              </a:rPr>
              <a:t> (Youngster)</a:t>
            </a:r>
            <a:br>
              <a:rPr lang="en-US" sz="1800" kern="100" dirty="0">
                <a:effectLst/>
                <a:latin typeface="Aptos"/>
                <a:ea typeface="Aptos"/>
                <a:cs typeface="Times New Roman" panose="02020603050405020304" pitchFamily="18" charset="0"/>
              </a:rPr>
            </a:br>
            <a:r>
              <a:rPr lang="en-US" sz="1800" kern="100" dirty="0">
                <a:effectLst/>
                <a:latin typeface="Aptos"/>
                <a:ea typeface="Aptos"/>
                <a:cs typeface="Times New Roman" panose="02020603050405020304" pitchFamily="18" charset="0"/>
              </a:rPr>
              <a:t>Influence of Stent Strut Thickness on Local Hemodynamics and Vascular Cell Response</a:t>
            </a:r>
            <a:endParaRPr lang="en-AT" sz="1800" kern="100" dirty="0">
              <a:effectLst/>
              <a:latin typeface="Aptos"/>
              <a:ea typeface="Aptos"/>
              <a:cs typeface="Times New Roman" panose="02020603050405020304" pitchFamily="18" charset="0"/>
            </a:endParaRP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2BFD1319-F2D6-403C-ACAD-1505A40046EE}"/>
              </a:ext>
            </a:extLst>
          </p:cNvPr>
          <p:cNvSpPr/>
          <p:nvPr/>
        </p:nvSpPr>
        <p:spPr>
          <a:xfrm>
            <a:off x="9488846" y="137583"/>
            <a:ext cx="2590800" cy="2590800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T"/>
          </a:p>
        </p:txBody>
      </p:sp>
    </p:spTree>
    <p:extLst>
      <p:ext uri="{BB962C8B-B14F-4D97-AF65-F5344CB8AC3E}">
        <p14:creationId xmlns:p14="http://schemas.microsoft.com/office/powerpoint/2010/main" val="10873241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316</Words>
  <Application>Microsoft Office PowerPoint</Application>
  <PresentationFormat>Widescreen</PresentationFormat>
  <Paragraphs>20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Aptos</vt:lpstr>
      <vt:lpstr>Aptos Narrow</vt:lpstr>
      <vt:lpstr>Arial</vt:lpstr>
      <vt:lpstr>Calibri</vt:lpstr>
      <vt:lpstr>Calibri Light</vt:lpstr>
      <vt:lpstr>Office Theme</vt:lpstr>
      <vt:lpstr>Best Junior Presentation</vt:lpstr>
      <vt:lpstr>Best Poster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Best Junior Presentation</dc:title>
  <dc:creator>Sebastian Bachmann</dc:creator>
  <cp:lastModifiedBy>Sebastian Bachmann</cp:lastModifiedBy>
  <cp:revision>2</cp:revision>
  <dcterms:created xsi:type="dcterms:W3CDTF">2025-05-08T09:26:23Z</dcterms:created>
  <dcterms:modified xsi:type="dcterms:W3CDTF">2025-05-08T10:55:55Z</dcterms:modified>
</cp:coreProperties>
</file>