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95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C0BD-F0E9-4B9D-8FF6-96E5FC34B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6CB5C-E0DB-4E98-8492-7BD39F6D4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EF105-5BD0-466F-9246-B4BD7B913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04D89-E087-4925-BE69-B518F1EB0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573D8-EE1D-42B0-8D0A-869488801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22502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0C234-2A5A-4701-8D8E-DDF4E55A1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85506-B607-42AB-B379-170805BB3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227D-D2B5-43C7-9085-E902AB754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1A6EF-514C-45B1-A3F9-2F8F15EF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565FA-84FE-4147-9D8A-C8817E87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9704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36CAB5-2AC9-4D87-98F2-ACAC88D9B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93EEB-36BF-426A-BFB3-13CEDC82C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5FC50-758A-4916-BEF1-AE707FB0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A2C60-A108-4761-9250-EABD3034C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D1A20-7BC1-4F13-AB5F-7FBFE5B8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5134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EE36-F1DC-4085-B804-A183ADB5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B048A-12CC-4943-AEF4-EE1B701AD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6891D-6BB2-4738-A612-2D9419374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F20AF-BAC0-448B-94DD-E7E889C2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13D7A-10B6-4F73-A5CA-159794B2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53574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A0F9D-2BAF-4E64-ADCC-1B4CDFFA4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24AD9-BB68-4089-A8FD-9D3FAA583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CC546-54FA-4F79-9B2D-F985C81D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2DC0D-5887-4498-B859-CAD6E603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ACE55-DB24-4F57-9559-C9617E6A3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5608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ED598-ABD2-4905-AE07-A58BA12EE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B3511-C774-4DBB-A164-8F3A051EC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039F9-6B87-445A-93D3-FEB1E5739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BC7AC-A231-4583-A9E2-B68D9CD0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DC23C-3206-4D7C-9EC8-0E937758D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94E92-7955-45A4-BB17-E42B83D0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27396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F1380-400E-4075-86BD-7025DFC4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3F9AB-4583-4991-83F1-9FF27C46F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2C3BD-DDF9-4A5E-A869-55CD7BD67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8D536-6229-49C2-9297-DE2A4B40E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A9C207-F470-4C05-9919-2E6F868FC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9D238-F2A8-4850-AD88-FAB12384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5E879A-39FB-4383-9AD2-A3874635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D3B813-22D4-4B70-AA53-5F28A432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0975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9465B-EDCB-47C4-83B4-EF8F8A125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18B47-CFE8-407D-9505-C8365349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0E05F-729D-4093-8B0E-2152FAB7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2C034-B589-4556-BBAD-13A1DE523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46251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B15AEF-DC23-487B-948B-79E81E43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30F229-83E1-4EB2-9FC4-D395EABEC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87C7D-460F-44D4-9B53-B22BB8DC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1998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DC09-455A-4845-9D48-FE3CBAE22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349C5-76EB-4DCC-BA64-6F2C3997F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65944-DFF1-4D76-9E5A-848709C40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F68E1-099C-4516-83E1-7DF8ADF30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4D5F8-5595-46C7-9CCD-C7408C55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CFBAC-22A0-41E5-93D8-79BC1F363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1028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A0AA-CBE9-45C2-849F-7852B6C48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1C5E3-DC2A-4B6D-88D0-011A1C656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283E8-7D2C-474B-B598-4234B8C50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BFCB5-1053-415F-9BDE-C8BF013D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46990-10AE-4844-9731-B4987B4D6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934CE-E26D-4D7C-85A4-74E92CD7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2056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ABB17-7F42-4C13-A432-EFED58F7F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5FECE-F8CD-4ADA-A8F4-4A5633724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2E957-5B21-461A-ADB2-6B004DE30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0106-D15A-4948-A5C2-90FAD70D9620}" type="datetimeFigureOut">
              <a:rPr lang="en-AT" smtClean="0"/>
              <a:t>08/05/2025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C4614-B982-4D2B-A0C5-2AD695542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CEAC8-1B72-4EAF-AF4E-B7FE16A34C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9627-6CCF-42DA-A35F-18C8718730A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5103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2BAF83-BBE4-4C28-A741-4AE0CECF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3" y="559863"/>
            <a:ext cx="10515600" cy="1325563"/>
          </a:xfrm>
        </p:spPr>
        <p:txBody>
          <a:bodyPr/>
          <a:lstStyle/>
          <a:p>
            <a:r>
              <a:rPr lang="en-US" b="1" dirty="0"/>
              <a:t>Best Junior Presentation</a:t>
            </a:r>
            <a:endParaRPr lang="en-AT" b="1" dirty="0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9E942A07-C2B0-4645-80A1-5173E98E7C20}"/>
              </a:ext>
            </a:extLst>
          </p:cNvPr>
          <p:cNvSpPr/>
          <p:nvPr/>
        </p:nvSpPr>
        <p:spPr>
          <a:xfrm rot="16200000">
            <a:off x="9203404" y="370105"/>
            <a:ext cx="2819118" cy="243027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C737B5D-4E9A-4304-836A-808A25EFA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4084" y="137583"/>
            <a:ext cx="3998384" cy="799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86F9EF3-5DC7-45A6-80DE-5613FB074D6E}"/>
              </a:ext>
            </a:extLst>
          </p:cNvPr>
          <p:cNvSpPr txBox="1"/>
          <p:nvPr/>
        </p:nvSpPr>
        <p:spPr>
          <a:xfrm>
            <a:off x="4000500" y="308574"/>
            <a:ext cx="4613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F7077"/>
                </a:solidFill>
              </a:rPr>
              <a:t>Austrian National Chapter</a:t>
            </a:r>
            <a:endParaRPr lang="en-AT" sz="3200" b="1" dirty="0">
              <a:solidFill>
                <a:srgbClr val="0F7077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0814D4-AE27-41D7-AF5E-093E04A9B595}"/>
              </a:ext>
            </a:extLst>
          </p:cNvPr>
          <p:cNvSpPr txBox="1"/>
          <p:nvPr/>
        </p:nvSpPr>
        <p:spPr>
          <a:xfrm>
            <a:off x="-67737" y="1649664"/>
            <a:ext cx="12513362" cy="5510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0" dirty="0" err="1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Kyojiro</a:t>
            </a:r>
            <a:r>
              <a:rPr lang="en-US" sz="1800" b="1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 Ikeda</a:t>
            </a:r>
            <a:b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3D-printer like manufacturing principle in a single cell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Ekaterina </a:t>
            </a:r>
            <a:r>
              <a:rPr lang="en-US" sz="1800" b="1" kern="0" dirty="0" err="1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Oleinik</a:t>
            </a:r>
            <a:b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The Power of Motion: How Cyclic Loading Outperforms Static Loading in Tendon-tissue Engineering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Magdalena Fuchs</a:t>
            </a:r>
            <a:b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Tensile Testing of Collagen Fibrils from Equine Tendons with Different Levels of Advanced Glycation End Products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Aleksandra </a:t>
            </a:r>
            <a:r>
              <a:rPr lang="en-US" sz="1800" b="1" kern="0" dirty="0" err="1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Lebedeva</a:t>
            </a:r>
            <a:b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Multimodal Analysis of Human Meniscus: Bridging AFM Micro-Indentation and Mass Spectrometry Imaging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0" dirty="0" err="1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Seyyed</a:t>
            </a:r>
            <a:r>
              <a:rPr lang="en-US" sz="1800" b="1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 Hossein </a:t>
            </a:r>
            <a:r>
              <a:rPr lang="en-US" sz="1800" b="1" kern="0" dirty="0" err="1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Monsefi</a:t>
            </a:r>
            <a:r>
              <a:rPr lang="en-US" sz="1800" b="1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0" dirty="0" err="1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Estakhrposhti</a:t>
            </a:r>
            <a:b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Oxygen Transport Modeling In Extracorporeal Membrane Oxygenators With Sinusoidal Fiber Morphology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Mateus </a:t>
            </a:r>
            <a:r>
              <a:rPr lang="en-US" sz="1800" b="1" kern="0" dirty="0" err="1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Enzenberg</a:t>
            </a:r>
            <a:b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In vitro biomechanical evaluation of a strutted intradiscal spacer for lumbar discectomy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Felix </a:t>
            </a:r>
            <a:r>
              <a:rPr lang="en-US" sz="1800" b="1" kern="0" dirty="0" err="1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Groß</a:t>
            </a:r>
            <a:b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Gap Formation in Achilles Tendon Reinsertion in Cats: A Comparative Ex Vivo Study of Bone Tunnel and a </a:t>
            </a:r>
            <a:b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Novel Bio-absorbable Suture Anchor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400"/>
              <a:buFont typeface="+mj-lt"/>
              <a:buAutoNum type="arabicParenR"/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Maximilian Pestel</a:t>
            </a:r>
            <a:b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0" dirty="0">
                <a:solidFill>
                  <a:srgbClr val="000000"/>
                </a:solidFill>
                <a:effectLst/>
                <a:latin typeface="Aptos Narrow"/>
                <a:ea typeface="Times New Roman" panose="02020603050405020304" pitchFamily="18" charset="0"/>
                <a:cs typeface="Times New Roman" panose="02020603050405020304" pitchFamily="18" charset="0"/>
              </a:rPr>
              <a:t>Improving accuracy in assessing osseointegration in small animal bone using specimen-specific additively manufactured fixtures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61310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2BAF83-BBE4-4C28-A741-4AE0CECF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3" y="369363"/>
            <a:ext cx="10515600" cy="1325563"/>
          </a:xfrm>
        </p:spPr>
        <p:txBody>
          <a:bodyPr/>
          <a:lstStyle/>
          <a:p>
            <a:r>
              <a:rPr lang="en-US" b="1" dirty="0"/>
              <a:t>Best Poster</a:t>
            </a:r>
            <a:endParaRPr lang="en-AT" b="1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C737B5D-4E9A-4304-836A-808A25EFA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4084" y="137583"/>
            <a:ext cx="3033184" cy="6066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86F9EF3-5DC7-45A6-80DE-5613FB074D6E}"/>
              </a:ext>
            </a:extLst>
          </p:cNvPr>
          <p:cNvSpPr txBox="1"/>
          <p:nvPr/>
        </p:nvSpPr>
        <p:spPr>
          <a:xfrm>
            <a:off x="2959100" y="165875"/>
            <a:ext cx="4613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F7077"/>
                </a:solidFill>
              </a:rPr>
              <a:t>Austrian National Chapter</a:t>
            </a:r>
            <a:endParaRPr lang="en-AT" sz="3200" b="1" dirty="0">
              <a:solidFill>
                <a:srgbClr val="0F7077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0814D4-AE27-41D7-AF5E-093E04A9B595}"/>
              </a:ext>
            </a:extLst>
          </p:cNvPr>
          <p:cNvSpPr txBox="1"/>
          <p:nvPr/>
        </p:nvSpPr>
        <p:spPr>
          <a:xfrm>
            <a:off x="-67737" y="1255964"/>
            <a:ext cx="10765255" cy="5710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de-AT" sz="18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Lukas </a:t>
            </a:r>
            <a:r>
              <a:rPr lang="de-AT" sz="1800" b="1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Langhirt</a:t>
            </a:r>
            <a:b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Accuracy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of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Single Image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Radiographic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Analysis (EBRA-FCA)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for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Femoral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Stem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Migration </a:t>
            </a:r>
            <a:b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Assessment: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Influence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of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Position,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Implant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Model and Operator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de-AT" sz="18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Luisa Scheuring</a:t>
            </a:r>
            <a:br>
              <a:rPr lang="de-AT" sz="18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Estimating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Activity-Specific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Fracture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Risk in Femora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with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Metastatic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Lesions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Using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Finite Element Models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de-AT" sz="18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Thomas Angeli</a:t>
            </a:r>
            <a:b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Modeling and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simulation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of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the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lumbar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spine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while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wearing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a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backpack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with</a:t>
            </a:r>
            <a:r>
              <a:rPr lang="de-AT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de-AT" sz="1800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OpenSim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Saeideh</a:t>
            </a:r>
            <a:r>
              <a:rPr lang="en-US" sz="18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Saeidi</a:t>
            </a: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(Youngster)</a:t>
            </a:r>
            <a:b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Microdamage Characterization in Cortical Bone: Insights from Drilling, Screw Insertion, and Loading </a:t>
            </a:r>
            <a:b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Using a Sequential Labeling Approach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Stella </a:t>
            </a:r>
            <a:r>
              <a:rPr lang="en-US" sz="1800" b="1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Demmel</a:t>
            </a: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(Youngster)</a:t>
            </a:r>
            <a:b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Biomechanical Evaluation of Type I Pelvic Sarcoma Reconstruction: Can Patients Safely Stand Postoperatively?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Kevin </a:t>
            </a:r>
            <a:r>
              <a:rPr lang="en-US" sz="1800" b="1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Kitir</a:t>
            </a: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(Youngster)</a:t>
            </a:r>
            <a:b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Longitudinal analysis of hip joint contact pressure in growing children: insights gained from subject-specific </a:t>
            </a:r>
            <a:b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multi-scale in-silico simulations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arenR"/>
            </a:pPr>
            <a:r>
              <a:rPr lang="en-US" sz="18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Elias </a:t>
            </a:r>
            <a:r>
              <a:rPr lang="en-US" sz="1800" b="1" kern="100" dirty="0" err="1">
                <a:effectLst/>
                <a:latin typeface="Aptos"/>
                <a:ea typeface="Aptos"/>
                <a:cs typeface="Times New Roman" panose="02020603050405020304" pitchFamily="18" charset="0"/>
              </a:rPr>
              <a:t>Wallnöfer</a:t>
            </a: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(Youngster)</a:t>
            </a:r>
            <a:b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Integrating Ultrasound and Electromyography for Enhanced Musculoskeletal Modeling in Athletic Populations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400"/>
              <a:buFont typeface="+mj-lt"/>
              <a:buAutoNum type="arabicParenR"/>
            </a:pPr>
            <a:r>
              <a:rPr lang="en-US" sz="18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Veronica Viola</a:t>
            </a: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(Youngster)</a:t>
            </a:r>
            <a:b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Influence of Stent Strut Thickness on Local Hemodynamics and Vascular Cell Response</a:t>
            </a:r>
            <a:endParaRPr lang="en-AT" sz="18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BFD1319-F2D6-403C-ACAD-1505A40046EE}"/>
              </a:ext>
            </a:extLst>
          </p:cNvPr>
          <p:cNvSpPr/>
          <p:nvPr/>
        </p:nvSpPr>
        <p:spPr>
          <a:xfrm>
            <a:off x="9488846" y="137583"/>
            <a:ext cx="2590800" cy="2590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8732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Narrow</vt:lpstr>
      <vt:lpstr>Arial</vt:lpstr>
      <vt:lpstr>Calibri</vt:lpstr>
      <vt:lpstr>Calibri Light</vt:lpstr>
      <vt:lpstr>Office Theme</vt:lpstr>
      <vt:lpstr>Best Junior Presentation</vt:lpstr>
      <vt:lpstr>Best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Junior Presentation</dc:title>
  <dc:creator>Sebastian Bachmann</dc:creator>
  <cp:lastModifiedBy>Sebastian Bachmann</cp:lastModifiedBy>
  <cp:revision>2</cp:revision>
  <dcterms:created xsi:type="dcterms:W3CDTF">2025-05-08T09:26:23Z</dcterms:created>
  <dcterms:modified xsi:type="dcterms:W3CDTF">2025-05-08T10:55:55Z</dcterms:modified>
</cp:coreProperties>
</file>